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39D87E-2523-45A8-BB14-F402CE9AA32F}" v="6" dt="2024-04-07T00:01:15.026"/>
    <p1510:client id="{231C7774-1D40-450D-8E31-6552EA3F5CFF}" v="239" dt="2024-04-07T00:24:47.269"/>
    <p1510:client id="{2D504C1C-708C-4488-95A8-8233DCD9936C}" v="193" dt="2024-04-06T23:54:28.995"/>
    <p1510:client id="{477A976D-A85D-454D-A199-BC3BA803099A}" v="175" dt="2024-04-07T01:13:27.759"/>
    <p1510:client id="{6533FF80-C317-4170-852D-450BBB1A99CD}" v="775" dt="2024-04-07T01:15:02.343"/>
    <p1510:client id="{68E54FD5-2CEB-4573-8215-2A0AF14A13DB}" v="23" dt="2024-04-06T23:55:31.742"/>
    <p1510:client id="{7CB0AB6E-5089-4027-BBEA-E28C3D1A8022}" v="40" dt="2024-04-07T00:47:16.562"/>
    <p1510:client id="{DBEF6463-9516-4D98-896B-581D2E86990C}" v="13" dt="2024-04-06T23:58:58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2" y="9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209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Digital stock icons in closeup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10800" y="1"/>
            <a:ext cx="6319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001554"/>
            <a:ext cx="7477601" cy="108966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7545"/>
              </a:lnSpc>
              <a:buNone/>
            </a:pPr>
            <a:r>
              <a:rPr lang="en-US" sz="6000" b="1">
                <a:latin typeface="Arial"/>
                <a:cs typeface="Arial"/>
              </a:rPr>
              <a:t>Introduction</a:t>
            </a:r>
          </a:p>
        </p:txBody>
      </p:sp>
      <p:sp>
        <p:nvSpPr>
          <p:cNvPr id="6" name="Text 2"/>
          <p:cNvSpPr/>
          <p:nvPr/>
        </p:nvSpPr>
        <p:spPr>
          <a:xfrm>
            <a:off x="892192" y="3013572"/>
            <a:ext cx="7035149" cy="3117668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I have developed a web application using React.js and Firebase for authentication to help identify patterns in the stock market. This project aims to provide investors with a powerful tool for analyzing and making informed trading decisions.</a:t>
            </a:r>
          </a:p>
          <a:p>
            <a:pPr>
              <a:lnSpc>
                <a:spcPts val="2799"/>
              </a:lnSpc>
            </a:pPr>
            <a:endParaRPr lang="en-US" sz="2000">
              <a:solidFill>
                <a:srgbClr val="272525"/>
              </a:solidFill>
              <a:latin typeface="Arial"/>
              <a:ea typeface="Eudoxus Sans"/>
              <a:cs typeface="Arial"/>
            </a:endParaRPr>
          </a:p>
          <a:p>
            <a:pPr>
              <a:lnSpc>
                <a:spcPts val="2799"/>
              </a:lnSpc>
            </a:pPr>
            <a:r>
              <a:rPr lang="en-US" sz="2000" b="1">
                <a:solidFill>
                  <a:srgbClr val="272525"/>
                </a:solidFill>
                <a:latin typeface="Arial"/>
                <a:ea typeface="Eudoxus Sans"/>
                <a:cs typeface="Arial"/>
              </a:rPr>
              <a:t>What is a stock?</a:t>
            </a:r>
          </a:p>
          <a:p>
            <a:pPr>
              <a:lnSpc>
                <a:spcPts val="2799"/>
              </a:lnSpc>
            </a:pPr>
            <a:r>
              <a:rPr lang="en-US" sz="2000">
                <a:solidFill>
                  <a:srgbClr val="272525"/>
                </a:solidFill>
                <a:latin typeface="Arial"/>
                <a:ea typeface="Eudoxus Sans"/>
                <a:cs typeface="Arial"/>
              </a:rPr>
              <a:t>It is a marketplace where individuals buy and sell publicly traded companies.</a:t>
            </a:r>
            <a:r>
              <a:rPr lang="en-US" sz="2000">
                <a:solidFill>
                  <a:srgbClr val="272525"/>
                </a:solidFill>
                <a:latin typeface="Eudoxus Sans"/>
                <a:ea typeface="Eudoxus Sans"/>
              </a:rPr>
              <a:t>  </a:t>
            </a:r>
          </a:p>
          <a:p>
            <a:pPr>
              <a:lnSpc>
                <a:spcPts val="2799"/>
              </a:lnSpc>
            </a:pPr>
            <a:endParaRPr lang="en-US" sz="2000">
              <a:solidFill>
                <a:srgbClr val="272525"/>
              </a:solidFill>
              <a:latin typeface="Eudoxus Sans"/>
              <a:ea typeface="Eudoxus Sans"/>
            </a:endParaRPr>
          </a:p>
          <a:p>
            <a:pPr>
              <a:lnSpc>
                <a:spcPts val="2799"/>
              </a:lnSpc>
            </a:pPr>
            <a:endParaRPr lang="en-US" sz="2000">
              <a:solidFill>
                <a:srgbClr val="272525"/>
              </a:solidFill>
              <a:latin typeface="Eudoxus Sans"/>
              <a:ea typeface="Eudoxus Sans"/>
            </a:endParaRPr>
          </a:p>
          <a:p>
            <a:pPr>
              <a:lnSpc>
                <a:spcPts val="2799"/>
              </a:lnSpc>
            </a:pPr>
            <a:endParaRPr lang="en-US" sz="2000">
              <a:solidFill>
                <a:srgbClr val="272525"/>
              </a:solidFill>
              <a:latin typeface="Eudoxus Sans"/>
              <a:ea typeface="Eudoxus Sans"/>
            </a:endParaRPr>
          </a:p>
        </p:txBody>
      </p:sp>
      <p:sp>
        <p:nvSpPr>
          <p:cNvPr id="7" name="Shape 3"/>
          <p:cNvSpPr/>
          <p:nvPr/>
        </p:nvSpPr>
        <p:spPr>
          <a:xfrm>
            <a:off x="833199" y="6855857"/>
            <a:ext cx="355402" cy="355402"/>
          </a:xfrm>
          <a:prstGeom prst="roundRect">
            <a:avLst>
              <a:gd name="adj" fmla="val 25726039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19" y="6863477"/>
            <a:ext cx="340162" cy="34016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299686" y="6839188"/>
            <a:ext cx="3693676" cy="388858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l">
              <a:lnSpc>
                <a:spcPts val="3062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Seth Leung Woo-Gabriel</a:t>
            </a:r>
            <a:endParaRPr lang="en-US" sz="2150">
              <a:latin typeface="Arial"/>
              <a:ea typeface="Eudoxus Sans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5D834C-60D9-2141-7FF8-DA568FB12505}"/>
              </a:ext>
            </a:extLst>
          </p:cNvPr>
          <p:cNvSpPr txBox="1"/>
          <p:nvPr/>
        </p:nvSpPr>
        <p:spPr>
          <a:xfrm>
            <a:off x="833199" y="2379524"/>
            <a:ext cx="726035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u="sng">
                <a:latin typeface="Arial"/>
                <a:ea typeface="Calibri"/>
                <a:cs typeface="Calibri"/>
              </a:rPr>
              <a:t>Stock Market Pattern Recognition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462806" y="1362916"/>
            <a:ext cx="9250085" cy="69437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6000" b="1">
                <a:solidFill>
                  <a:srgbClr val="000000"/>
                </a:solidFill>
                <a:latin typeface="Arial"/>
                <a:ea typeface="p22-mackinac-pro"/>
                <a:cs typeface="Arial"/>
              </a:rPr>
              <a:t>Impact and Benefits of the Project</a:t>
            </a:r>
            <a:endParaRPr lang="en-US" sz="6000">
              <a:latin typeface="Arial"/>
              <a:ea typeface="p22-mackinac-pro"/>
              <a:cs typeface="Arial"/>
            </a:endParaRPr>
          </a:p>
        </p:txBody>
      </p:sp>
      <p:sp>
        <p:nvSpPr>
          <p:cNvPr id="5" name="Text 2"/>
          <p:cNvSpPr/>
          <p:nvPr/>
        </p:nvSpPr>
        <p:spPr>
          <a:xfrm>
            <a:off x="2037993" y="2959775"/>
            <a:ext cx="3295888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>
                <a:solidFill>
                  <a:srgbClr val="272525"/>
                </a:solidFill>
                <a:latin typeface="Arial"/>
                <a:ea typeface="p22-mackinac-pro" pitchFamily="34" charset="-122"/>
                <a:cs typeface="Arial"/>
              </a:rPr>
              <a:t>Increased Market Insights</a:t>
            </a:r>
            <a:endParaRPr lang="en-US" sz="2187">
              <a:latin typeface="Arial"/>
              <a:cs typeface="Arial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37993" y="3787378"/>
            <a:ext cx="3295888" cy="28432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The web application provides users with advanced pattern recognition capabilities, enabling them to gain deeper insights into stock market trends and make more informed investment decisions.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5667137" y="2959775"/>
            <a:ext cx="3296007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>
                <a:solidFill>
                  <a:srgbClr val="272525"/>
                </a:solidFill>
                <a:latin typeface="Arial"/>
                <a:ea typeface="p22-mackinac-pro" pitchFamily="34" charset="-122"/>
                <a:cs typeface="Arial"/>
              </a:rPr>
              <a:t>Time-Saving Automation</a:t>
            </a:r>
            <a:endParaRPr lang="en-US" sz="2187">
              <a:latin typeface="Arial"/>
              <a:cs typeface="Arial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67137" y="3787378"/>
            <a:ext cx="3296007" cy="24878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By automating the pattern analysis process, the app helps users save valuable time, allowing them to focus on strategic decision-making rather than manual data crunching.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9" name="Text 6"/>
          <p:cNvSpPr/>
          <p:nvPr/>
        </p:nvSpPr>
        <p:spPr>
          <a:xfrm>
            <a:off x="9532374" y="3136756"/>
            <a:ext cx="2812137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 pitchFamily="34" charset="-122"/>
                <a:cs typeface="p22-mackinac-pro" pitchFamily="34" charset="-120"/>
              </a:rPr>
              <a:t>Potential</a:t>
            </a:r>
            <a:r>
              <a:rPr lang="en-US" sz="2150" b="1">
                <a:solidFill>
                  <a:srgbClr val="272525"/>
                </a:solidFill>
                <a:latin typeface="p22-mackinac-pro"/>
                <a:ea typeface="p22-mackinac-pro" pitchFamily="34" charset="-122"/>
                <a:cs typeface="p22-mackinac-pro" pitchFamily="34" charset="-120"/>
              </a:rPr>
              <a:t> for Growth</a:t>
            </a:r>
            <a:endParaRPr lang="en-US" sz="2150">
              <a:latin typeface="p22-mackinac-pro"/>
            </a:endParaRPr>
          </a:p>
        </p:txBody>
      </p:sp>
      <p:sp>
        <p:nvSpPr>
          <p:cNvPr id="10" name="Text 7"/>
          <p:cNvSpPr/>
          <p:nvPr/>
        </p:nvSpPr>
        <p:spPr>
          <a:xfrm>
            <a:off x="9296400" y="3794153"/>
            <a:ext cx="3296007" cy="213240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The project lays the foundation for further enhancements and expansion, positioning the web application as a powerful tool for long-term success in the stock market trading arena.</a:t>
            </a:r>
            <a:endParaRPr lang="en-US"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33199" y="1174075"/>
            <a:ext cx="7477601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5400" b="1">
                <a:solidFill>
                  <a:srgbClr val="000000"/>
                </a:solidFill>
                <a:latin typeface="Arial"/>
                <a:ea typeface="p22-mackinac-pro"/>
                <a:cs typeface="p22-mackinac-pro" pitchFamily="34" charset="-120"/>
              </a:rPr>
              <a:t>Conclusion and Key Takeaways</a:t>
            </a:r>
            <a:endParaRPr lang="en-US" sz="5400">
              <a:latin typeface="Arial"/>
              <a:ea typeface="p22-mackinac-pro"/>
              <a:cs typeface="Arial"/>
            </a:endParaRPr>
          </a:p>
        </p:txBody>
      </p:sp>
      <p:sp>
        <p:nvSpPr>
          <p:cNvPr id="6" name="Text 2"/>
          <p:cNvSpPr/>
          <p:nvPr/>
        </p:nvSpPr>
        <p:spPr>
          <a:xfrm>
            <a:off x="833199" y="2896076"/>
            <a:ext cx="747760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In conclusion, the web application developed for the stock market pattern recognition project has delivered significant benefits. The integration of React.js and Firebase has enabled a robust and user-friendly platform for analyzing market trends and making informed investment decisions.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7" name="Text 3"/>
          <p:cNvSpPr/>
          <p:nvPr/>
        </p:nvSpPr>
        <p:spPr>
          <a:xfrm>
            <a:off x="833199" y="4922996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The key takeaways from this project include the power of leveraging modern web technologies, the importance of secure user authentication, and the potential for data-driven insights to drive financial success. As we move forward, continued enhancements and expansion of the application's capabilities will further amplify its impact on the investing community.</a:t>
            </a:r>
            <a:endParaRPr lang="en-US" sz="1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853206" y="960114"/>
            <a:ext cx="9695021" cy="694373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6000" b="1">
                <a:solidFill>
                  <a:srgbClr val="000000"/>
                </a:solidFill>
                <a:latin typeface="Arial"/>
                <a:cs typeface="Arial"/>
              </a:rPr>
              <a:t>Project Overview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971732" y="2231624"/>
            <a:ext cx="388739" cy="388739"/>
          </a:xfrm>
          <a:prstGeom prst="roundRect">
            <a:avLst>
              <a:gd name="adj" fmla="val 257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r>
              <a:rPr lang="en-US" sz="180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✓</a:t>
            </a:r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423616" y="2225837"/>
            <a:ext cx="4175998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Identify Stock Market Patterns</a:t>
            </a:r>
            <a:endParaRPr lang="en-US" sz="2150">
              <a:latin typeface="Arial"/>
              <a:ea typeface="p22-mackinac-pro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2463373" y="2799020"/>
            <a:ext cx="4555212" cy="10662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Eudoxus Sans" pitchFamily="34" charset="-120"/>
              </a:rPr>
              <a:t>Develop an application that can recognize and analyze recurring patterns in stock market data to aid investment decisions.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426285" y="2178616"/>
            <a:ext cx="388739" cy="388739"/>
          </a:xfrm>
          <a:prstGeom prst="roundRect">
            <a:avLst>
              <a:gd name="adj" fmla="val 257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r>
              <a:rPr lang="en-US" sz="180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✓</a:t>
            </a:r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8037195" y="2225837"/>
            <a:ext cx="3985736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Provide an Intuitive Interface</a:t>
            </a:r>
            <a:endParaRPr lang="en-US" sz="2150">
              <a:latin typeface="Arial"/>
              <a:ea typeface="p22-mackinac-pro"/>
              <a:cs typeface="Arial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037195" y="2799020"/>
            <a:ext cx="4555212" cy="10662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Eudoxus Sans" pitchFamily="34" charset="-120"/>
              </a:rPr>
              <a:t>Create a user-friendly web application that makes it easy for investors to visualize and interact with stock market data.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971732" y="4210573"/>
            <a:ext cx="388739" cy="388739"/>
          </a:xfrm>
          <a:prstGeom prst="roundRect">
            <a:avLst>
              <a:gd name="adj" fmla="val 257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r>
              <a:rPr lang="en-US" sz="180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✓</a:t>
            </a:r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2463373" y="4244542"/>
            <a:ext cx="4192905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>
              <a:lnSpc>
                <a:spcPts val="2734"/>
              </a:lnSpc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Enhance Investment Strategies</a:t>
            </a:r>
            <a:endParaRPr lang="en-US" sz="2150">
              <a:latin typeface="Arial"/>
              <a:ea typeface="p22-mackinac-pro"/>
              <a:cs typeface="Arial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463373" y="4817724"/>
            <a:ext cx="4555212" cy="10662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Eudoxus Sans" pitchFamily="34" charset="-120"/>
              </a:rPr>
              <a:t>Empower investors with insights and tools to improve their stock market investment strategies and decision-making.</a:t>
            </a:r>
            <a:endParaRPr lang="en-US" sz="1750">
              <a:latin typeface="Arial"/>
              <a:cs typeface="Arial"/>
            </a:endParaRPr>
          </a:p>
        </p:txBody>
      </p:sp>
      <p:sp>
        <p:nvSpPr>
          <p:cNvPr id="14" name="Shape 11"/>
          <p:cNvSpPr/>
          <p:nvPr/>
        </p:nvSpPr>
        <p:spPr>
          <a:xfrm>
            <a:off x="7426285" y="4210573"/>
            <a:ext cx="388739" cy="388739"/>
          </a:xfrm>
          <a:prstGeom prst="roundRect">
            <a:avLst>
              <a:gd name="adj" fmla="val 2572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r>
              <a:rPr lang="en-US" sz="1800">
                <a:solidFill>
                  <a:srgbClr val="272525"/>
                </a:solidFill>
                <a:latin typeface="Eudoxus Sans" pitchFamily="34" charset="0"/>
                <a:ea typeface="Eudoxus Sans" pitchFamily="34" charset="-122"/>
                <a:cs typeface="Eudoxus Sans" pitchFamily="34" charset="-120"/>
              </a:rPr>
              <a:t>✓</a:t>
            </a:r>
            <a:endParaRPr lang="en-US"/>
          </a:p>
        </p:txBody>
      </p:sp>
      <p:sp>
        <p:nvSpPr>
          <p:cNvPr id="15" name="Text 12"/>
          <p:cNvSpPr/>
          <p:nvPr/>
        </p:nvSpPr>
        <p:spPr>
          <a:xfrm>
            <a:off x="8037195" y="4244542"/>
            <a:ext cx="4334232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Leverage Emerging Technologies</a:t>
            </a:r>
            <a:endParaRPr lang="en-US" sz="2150">
              <a:latin typeface="Arial"/>
              <a:ea typeface="p22-mackinac-pro"/>
              <a:cs typeface="Arial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8037195" y="4817724"/>
            <a:ext cx="4555212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Utilize the latest advancements in web development, data analysis, and machine learning to build a cutting-edge stock pattern recognition system.</a:t>
            </a:r>
            <a:endParaRPr lang="en-US" sz="1750">
              <a:latin typeface="Arial"/>
              <a:ea typeface="Eudoxus Sans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00E1C9-CA09-1F0D-E97E-0EB70C49BEC2}"/>
              </a:ext>
            </a:extLst>
          </p:cNvPr>
          <p:cNvSpPr txBox="1"/>
          <p:nvPr/>
        </p:nvSpPr>
        <p:spPr>
          <a:xfrm>
            <a:off x="1975508" y="6636222"/>
            <a:ext cx="1091914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Arial"/>
                <a:cs typeface="Calibri"/>
              </a:rPr>
              <a:t>Purpose: </a:t>
            </a:r>
            <a:r>
              <a:rPr lang="en-US" sz="2400">
                <a:latin typeface="Arial"/>
                <a:cs typeface="Calibri"/>
              </a:rPr>
              <a:t>The purpose of this project is to highlight the stock market pattern recognition in a web application that will  help the user make informed investment decisions.</a:t>
            </a:r>
            <a:endParaRPr lang="en-US" sz="2400" b="1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803943" y="727491"/>
            <a:ext cx="10554414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6000" b="1">
                <a:latin typeface="Arial"/>
                <a:ea typeface="p22-mackinac-pro"/>
                <a:cs typeface="Arial"/>
              </a:rPr>
              <a:t>Technology Stack</a:t>
            </a:r>
          </a:p>
        </p:txBody>
      </p:sp>
      <p:sp>
        <p:nvSpPr>
          <p:cNvPr id="5" name="Shape 2"/>
          <p:cNvSpPr/>
          <p:nvPr/>
        </p:nvSpPr>
        <p:spPr>
          <a:xfrm>
            <a:off x="1920006" y="1750270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061306" y="1941801"/>
            <a:ext cx="2777490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r>
              <a:rPr lang="en-US" sz="2200" b="1">
                <a:solidFill>
                  <a:srgbClr val="272525"/>
                </a:solidFill>
                <a:latin typeface="Arial"/>
                <a:ea typeface="p22-mackinac-pro"/>
                <a:cs typeface="Arial"/>
              </a:rPr>
              <a:t>Client-Server Architecture</a:t>
            </a:r>
            <a:endParaRPr lang="en-US" sz="2200">
              <a:solidFill>
                <a:srgbClr val="000000"/>
              </a:solidFill>
              <a:latin typeface="Arial"/>
              <a:ea typeface="p22-mackinac-pro"/>
              <a:cs typeface="Arial"/>
            </a:endParaRPr>
          </a:p>
          <a:p>
            <a:pPr>
              <a:lnSpc>
                <a:spcPts val="2734"/>
              </a:lnSpc>
            </a:pPr>
            <a:endParaRPr lang="en-US" sz="2150" b="1">
              <a:solidFill>
                <a:srgbClr val="272525"/>
              </a:solidFill>
              <a:latin typeface="Arial"/>
              <a:ea typeface="p22-mackinac-pro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2030526" y="2450005"/>
            <a:ext cx="5001508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Arial"/>
              </a:rPr>
              <a:t>The front-end React.js application communicates with a backend server, leveraging Firebase's cloud services for data storage and user authentication.</a:t>
            </a:r>
            <a:endParaRPr lang="en-US">
              <a:solidFill>
                <a:srgbClr val="000000"/>
              </a:solidFill>
              <a:latin typeface="Arial"/>
              <a:ea typeface="Eudoxus Sans"/>
              <a:cs typeface="Arial"/>
            </a:endParaRPr>
          </a:p>
          <a:p>
            <a:pPr marL="0" indent="0">
              <a:lnSpc>
                <a:spcPts val="2799"/>
              </a:lnSpc>
              <a:buNone/>
            </a:pPr>
            <a:endParaRPr lang="en-US" sz="1750">
              <a:solidFill>
                <a:srgbClr val="272525"/>
              </a:solidFill>
              <a:latin typeface="Arial"/>
              <a:ea typeface="Eudoxus Sans"/>
              <a:cs typeface="Arial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56076" y="2287773"/>
            <a:ext cx="4706541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>
              <a:solidFill>
                <a:srgbClr val="272525"/>
              </a:solidFill>
              <a:latin typeface="Arial"/>
              <a:ea typeface="Eudoxus Sans"/>
              <a:cs typeface="Arial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918723" y="4546080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2042496" y="4789124"/>
            <a:ext cx="2777490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r>
              <a:rPr lang="en-US" sz="2200" b="1">
                <a:solidFill>
                  <a:srgbClr val="272525"/>
                </a:solidFill>
                <a:latin typeface="Arial"/>
                <a:ea typeface="p22-mackinac-pro"/>
                <a:cs typeface="Arial"/>
              </a:rPr>
              <a:t>Secure Authentication</a:t>
            </a:r>
            <a:endParaRPr lang="en-US" sz="2200">
              <a:solidFill>
                <a:srgbClr val="000000"/>
              </a:solidFill>
              <a:latin typeface="Arial"/>
              <a:ea typeface="p22-mackinac-pro"/>
              <a:cs typeface="Arial"/>
            </a:endParaRPr>
          </a:p>
          <a:p>
            <a:pPr>
              <a:lnSpc>
                <a:spcPts val="2734"/>
              </a:lnSpc>
            </a:pPr>
            <a:endParaRPr lang="en-US" sz="2150" b="1">
              <a:solidFill>
                <a:srgbClr val="272525"/>
              </a:solidFill>
              <a:latin typeface="Arial"/>
              <a:ea typeface="p22-mackinac-pro"/>
              <a:cs typeface="Arial"/>
            </a:endParaRPr>
          </a:p>
        </p:txBody>
      </p:sp>
      <p:sp>
        <p:nvSpPr>
          <p:cNvPr id="17" name="Text 13">
            <a:extLst>
              <a:ext uri="{FF2B5EF4-FFF2-40B4-BE49-F238E27FC236}">
                <a16:creationId xmlns:a16="http://schemas.microsoft.com/office/drawing/2014/main" id="{284652E2-045E-8F60-56AD-73B3DF39BF05}"/>
              </a:ext>
            </a:extLst>
          </p:cNvPr>
          <p:cNvSpPr/>
          <p:nvPr/>
        </p:nvSpPr>
        <p:spPr>
          <a:xfrm>
            <a:off x="2036662" y="5295814"/>
            <a:ext cx="4706541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The integration of Firebase Authentication provides a robust and secure user login and registration system, protecting user data and account information.</a:t>
            </a:r>
            <a:endParaRPr lang="en-US">
              <a:latin typeface="Arial"/>
              <a:ea typeface="Eudoxus Sans"/>
              <a:cs typeface="Arial"/>
            </a:endParaRPr>
          </a:p>
        </p:txBody>
      </p:sp>
      <p:pic>
        <p:nvPicPr>
          <p:cNvPr id="18" name="Picture 17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1BBE47BE-6C02-65DB-E96A-DEF084400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232" y="2122997"/>
            <a:ext cx="5579621" cy="457995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803943" y="727491"/>
            <a:ext cx="10554414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6000" b="1">
                <a:latin typeface="Arial"/>
                <a:ea typeface="p22-mackinac-pro"/>
                <a:cs typeface="Arial"/>
              </a:rPr>
              <a:t>Technology Stack</a:t>
            </a:r>
          </a:p>
        </p:txBody>
      </p:sp>
      <p:sp>
        <p:nvSpPr>
          <p:cNvPr id="5" name="Shape 2"/>
          <p:cNvSpPr/>
          <p:nvPr/>
        </p:nvSpPr>
        <p:spPr>
          <a:xfrm>
            <a:off x="1920006" y="1750270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2149796" y="1897556"/>
            <a:ext cx="2777490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Modular Design</a:t>
            </a:r>
            <a:endParaRPr lang="en-US" sz="2150">
              <a:latin typeface="Arial"/>
              <a:ea typeface="p22-mackinac-pro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2148513" y="2287773"/>
            <a:ext cx="4706541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The application is built using a modular, component-based approach with React.js, allowing for easy scalability and maintainability.</a:t>
            </a:r>
            <a:endParaRPr lang="en-US" sz="1750">
              <a:latin typeface="Arial"/>
              <a:ea typeface="Eudoxus Sans"/>
              <a:cs typeface="Arial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1918723" y="4546080"/>
            <a:ext cx="5166122" cy="2361605"/>
          </a:xfrm>
          <a:prstGeom prst="roundRect">
            <a:avLst>
              <a:gd name="adj" fmla="val 4234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9"/>
          <p:cNvSpPr/>
          <p:nvPr/>
        </p:nvSpPr>
        <p:spPr>
          <a:xfrm>
            <a:off x="2042496" y="4789124"/>
            <a:ext cx="2777490" cy="347186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>
              <a:lnSpc>
                <a:spcPts val="2734"/>
              </a:lnSpc>
            </a:pPr>
            <a:r>
              <a:rPr lang="en-US" sz="215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Responsive User Interface (UI)</a:t>
            </a:r>
            <a:endParaRPr lang="en-US" sz="2150">
              <a:latin typeface="Arial"/>
              <a:cs typeface="Arial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042496" y="5139584"/>
            <a:ext cx="4706541" cy="142160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1750">
                <a:solidFill>
                  <a:srgbClr val="272525"/>
                </a:solidFill>
                <a:latin typeface="Arial"/>
                <a:ea typeface="Eudoxus Sans" pitchFamily="34" charset="-122"/>
                <a:cs typeface="Eudoxus Sans" pitchFamily="34" charset="-120"/>
              </a:rPr>
              <a:t>The web app features a responsive and mobile-friendly user interface, ensuring a seamless experience across various devices and screen sizes.</a:t>
            </a:r>
            <a:endParaRPr lang="en-US" sz="1750">
              <a:latin typeface="Arial"/>
              <a:cs typeface="Arial"/>
            </a:endParaRPr>
          </a:p>
        </p:txBody>
      </p:sp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E3E3FFF-C098-1581-1510-2650DD409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2897" y="1420633"/>
            <a:ext cx="4597372" cy="3374004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A78ED06-86CE-62AB-BBAD-344DF8C1AE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4994" y="4972215"/>
            <a:ext cx="3444480" cy="294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85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8451" y="939280"/>
            <a:ext cx="7477601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350" b="1">
                <a:solidFill>
                  <a:srgbClr val="000000"/>
                </a:solidFill>
                <a:latin typeface="Arial"/>
                <a:ea typeface="p22-mackinac-pro"/>
                <a:cs typeface="p22-mackinac-pro" pitchFamily="34" charset="-120"/>
              </a:rPr>
              <a:t>Key Features and Functionalities of the App</a:t>
            </a:r>
            <a:endParaRPr lang="en-US" sz="4350">
              <a:latin typeface="Arial"/>
              <a:ea typeface="p22-mackinac-pro"/>
              <a:cs typeface="Arial"/>
            </a:endParaRPr>
          </a:p>
        </p:txBody>
      </p:sp>
      <p:sp>
        <p:nvSpPr>
          <p:cNvPr id="6" name="Text 2"/>
          <p:cNvSpPr/>
          <p:nvPr/>
        </p:nvSpPr>
        <p:spPr>
          <a:xfrm>
            <a:off x="996872" y="2779268"/>
            <a:ext cx="7122200" cy="71080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1750" b="1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Intuitive Dashboard:</a:t>
            </a:r>
            <a:r>
              <a:rPr lang="en-US" sz="175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 A sleek and user-friendly dashboard that provides </a:t>
            </a: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real</a:t>
            </a:r>
            <a:r>
              <a:rPr lang="en-US" sz="175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-time stock market data and analysis tools.</a:t>
            </a:r>
            <a:endParaRPr lang="en-US" sz="1750">
              <a:latin typeface="Arial"/>
              <a:ea typeface="Eudoxus Sans"/>
            </a:endParaRPr>
          </a:p>
        </p:txBody>
      </p:sp>
      <p:sp>
        <p:nvSpPr>
          <p:cNvPr id="7" name="Text 3"/>
          <p:cNvSpPr/>
          <p:nvPr/>
        </p:nvSpPr>
        <p:spPr>
          <a:xfrm>
            <a:off x="996872" y="3741124"/>
            <a:ext cx="7122200" cy="106620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b="1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Automated Pattern Recognition:</a:t>
            </a: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 Advanced algorithms that scan the market and identify promising stock patterns to help users make informed decisions.</a:t>
            </a:r>
            <a:endParaRPr lang="en-US">
              <a:latin typeface="Arial"/>
              <a:ea typeface="Eudoxus Sans"/>
              <a:cs typeface="Arial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6872" y="4999388"/>
            <a:ext cx="7122200" cy="10814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>
                <a:solidFill>
                  <a:srgbClr val="000000"/>
                </a:solidFill>
                <a:latin typeface="Arial"/>
                <a:ea typeface="Eudoxus Sans"/>
                <a:cs typeface="Eudoxus Sans" pitchFamily="34" charset="-120"/>
              </a:rPr>
              <a:t>💡</a:t>
            </a: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 </a:t>
            </a:r>
            <a:r>
              <a:rPr lang="en-US" b="1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Personalized Alerts:</a:t>
            </a: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 Customizable alerts that notify users of significant market movements or the emergence of their tracked patterns.</a:t>
            </a:r>
            <a:endParaRPr lang="en-US">
              <a:latin typeface="Arial"/>
              <a:ea typeface="Eudoxus Sans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833199" y="925572"/>
            <a:ext cx="9571444" cy="71288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6000" b="1">
                <a:latin typeface="Arial"/>
                <a:ea typeface="p22-mackinac-pro"/>
                <a:cs typeface="Arial"/>
              </a:rPr>
              <a:t>Implementation Details</a:t>
            </a:r>
            <a:endParaRPr lang="en-US" sz="6000">
              <a:latin typeface="Arial"/>
              <a:cs typeface="Arial"/>
            </a:endParaRPr>
          </a:p>
        </p:txBody>
      </p:sp>
      <p:pic>
        <p:nvPicPr>
          <p:cNvPr id="9" name="Picture 8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B09657D-FA61-3C24-90C7-E8C0A1164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86" y="2582322"/>
            <a:ext cx="7235687" cy="4072119"/>
          </a:xfrm>
          <a:prstGeom prst="rect">
            <a:avLst/>
          </a:prstGeom>
        </p:spPr>
      </p:pic>
      <p:pic>
        <p:nvPicPr>
          <p:cNvPr id="10" name="Picture 9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8D949788-B388-DC5F-8B0E-4D0C85199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457" y="2946952"/>
            <a:ext cx="5330688" cy="2746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55F9B0-E5EC-BCC1-F846-96E31D8F5213}"/>
              </a:ext>
            </a:extLst>
          </p:cNvPr>
          <p:cNvSpPr txBox="1"/>
          <p:nvPr/>
        </p:nvSpPr>
        <p:spPr>
          <a:xfrm>
            <a:off x="905710" y="1921206"/>
            <a:ext cx="106489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rial"/>
                <a:cs typeface="Calibri"/>
              </a:rPr>
              <a:t>Integration firebase for user authentication </a:t>
            </a:r>
            <a:endParaRPr lang="en-US" sz="2400"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833199" y="527793"/>
            <a:ext cx="9650957" cy="138874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>
              <a:lnSpc>
                <a:spcPts val="5468"/>
              </a:lnSpc>
            </a:pPr>
            <a:r>
              <a:rPr lang="en-US" sz="4350" b="1">
                <a:solidFill>
                  <a:srgbClr val="000000"/>
                </a:solidFill>
                <a:latin typeface="Arial"/>
                <a:ea typeface="p22-mackinac-pro"/>
                <a:cs typeface="Arial"/>
              </a:rPr>
              <a:t>Front-End &amp; Back-End Components (Implementation Details cont'd) </a:t>
            </a:r>
            <a:endParaRPr lang="en-US">
              <a:latin typeface="Arial"/>
              <a:cs typeface="Arial"/>
            </a:endParaRPr>
          </a:p>
        </p:txBody>
      </p:sp>
      <p:pic>
        <p:nvPicPr>
          <p:cNvPr id="9" name="Picture 8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C520B760-54B5-37DC-B632-596465BD1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78" y="2234787"/>
            <a:ext cx="4246461" cy="3334247"/>
          </a:xfrm>
          <a:prstGeom prst="rect">
            <a:avLst/>
          </a:prstGeom>
        </p:spPr>
      </p:pic>
      <p:pic>
        <p:nvPicPr>
          <p:cNvPr id="10" name="Picture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38D2A21-BB58-A901-ED1F-03F85C2C9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3485" y="4801004"/>
            <a:ext cx="4411462" cy="3320996"/>
          </a:xfrm>
          <a:prstGeom prst="rect">
            <a:avLst/>
          </a:prstGeom>
        </p:spPr>
      </p:pic>
      <p:pic>
        <p:nvPicPr>
          <p:cNvPr id="11" name="Picture 10" descr="A computer screen shot of a program&#10;&#10;Description automatically generated">
            <a:extLst>
              <a:ext uri="{FF2B5EF4-FFF2-40B4-BE49-F238E27FC236}">
                <a16:creationId xmlns:a16="http://schemas.microsoft.com/office/drawing/2014/main" id="{584E6CC3-DF85-10BB-1ADF-B4537EF0B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5275" y="1431166"/>
            <a:ext cx="4982818" cy="31477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48916" y="851059"/>
            <a:ext cx="9274850" cy="122039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4805"/>
              </a:lnSpc>
              <a:buNone/>
            </a:pPr>
            <a:r>
              <a:rPr lang="en-US" sz="6000" b="1">
                <a:solidFill>
                  <a:srgbClr val="000000"/>
                </a:solidFill>
                <a:latin typeface="Arial"/>
                <a:ea typeface="p22-mackinac-pro"/>
                <a:cs typeface="p22-mackinac-pro" pitchFamily="34" charset="-120"/>
              </a:rPr>
              <a:t>Challenges Experienced</a:t>
            </a:r>
            <a:endParaRPr lang="en-US" sz="6000" b="1">
              <a:latin typeface="Arial"/>
              <a:cs typeface="Arial"/>
            </a:endParaRPr>
          </a:p>
        </p:txBody>
      </p:sp>
      <p:sp>
        <p:nvSpPr>
          <p:cNvPr id="6" name="Shape 2"/>
          <p:cNvSpPr/>
          <p:nvPr/>
        </p:nvSpPr>
        <p:spPr>
          <a:xfrm>
            <a:off x="1122283" y="2364224"/>
            <a:ext cx="38933" cy="5014317"/>
          </a:xfrm>
          <a:prstGeom prst="roundRect">
            <a:avLst>
              <a:gd name="adj" fmla="val 22568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Shape 3"/>
          <p:cNvSpPr/>
          <p:nvPr/>
        </p:nvSpPr>
        <p:spPr>
          <a:xfrm>
            <a:off x="1361301" y="2716828"/>
            <a:ext cx="683300" cy="38933"/>
          </a:xfrm>
          <a:prstGeom prst="roundRect">
            <a:avLst>
              <a:gd name="adj" fmla="val 22568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4"/>
          <p:cNvSpPr/>
          <p:nvPr/>
        </p:nvSpPr>
        <p:spPr>
          <a:xfrm>
            <a:off x="922080" y="2516743"/>
            <a:ext cx="439222" cy="439222"/>
          </a:xfrm>
          <a:prstGeom prst="roundRect">
            <a:avLst>
              <a:gd name="adj" fmla="val 2000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5"/>
          <p:cNvSpPr/>
          <p:nvPr/>
        </p:nvSpPr>
        <p:spPr>
          <a:xfrm>
            <a:off x="1082219" y="2553295"/>
            <a:ext cx="118943" cy="3661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83"/>
              </a:lnSpc>
              <a:buNone/>
            </a:pPr>
            <a:r>
              <a:rPr lang="en-US" sz="2306" b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1</a:t>
            </a:r>
            <a:endParaRPr lang="en-US" sz="2306"/>
          </a:p>
        </p:txBody>
      </p:sp>
      <p:sp>
        <p:nvSpPr>
          <p:cNvPr id="10" name="Text 6"/>
          <p:cNvSpPr/>
          <p:nvPr/>
        </p:nvSpPr>
        <p:spPr>
          <a:xfrm>
            <a:off x="2215515" y="2559368"/>
            <a:ext cx="2440662" cy="305038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l">
              <a:lnSpc>
                <a:spcPts val="2402"/>
              </a:lnSpc>
              <a:buNone/>
            </a:pPr>
            <a:r>
              <a:rPr lang="en-US" sz="2400" b="1">
                <a:solidFill>
                  <a:srgbClr val="272525"/>
                </a:solidFill>
                <a:latin typeface="Arial"/>
                <a:ea typeface="p22-mackinac-pro"/>
                <a:cs typeface="p22-mackinac-pro" pitchFamily="34" charset="-120"/>
              </a:rPr>
              <a:t>Learning Curve</a:t>
            </a:r>
            <a:endParaRPr lang="en-US" sz="2400">
              <a:latin typeface="Arial"/>
              <a:ea typeface="p22-mackinac-pro"/>
              <a:cs typeface="Arial"/>
            </a:endParaRPr>
          </a:p>
        </p:txBody>
      </p:sp>
      <p:sp>
        <p:nvSpPr>
          <p:cNvPr id="11" name="Text 7"/>
          <p:cNvSpPr/>
          <p:nvPr/>
        </p:nvSpPr>
        <p:spPr>
          <a:xfrm>
            <a:off x="2215515" y="2981444"/>
            <a:ext cx="7908250" cy="6248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ts val="2460"/>
              </a:lnSpc>
              <a:buNone/>
            </a:pPr>
            <a:r>
              <a:rPr lang="en-US" sz="160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Familiarizing myself with React.js and Firebase took time and effort, as they were new technologies for me. I had to invest in training and tutorials to get up to speed.</a:t>
            </a:r>
            <a:endParaRPr lang="en-US" sz="1600">
              <a:latin typeface="Arial"/>
              <a:ea typeface="Eudoxus Sans"/>
              <a:cs typeface="Arial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1361301" y="4349175"/>
            <a:ext cx="683300" cy="38933"/>
          </a:xfrm>
          <a:prstGeom prst="roundRect">
            <a:avLst>
              <a:gd name="adj" fmla="val 22568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922080" y="4149090"/>
            <a:ext cx="439222" cy="439222"/>
          </a:xfrm>
          <a:prstGeom prst="roundRect">
            <a:avLst>
              <a:gd name="adj" fmla="val 2000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10"/>
          <p:cNvSpPr/>
          <p:nvPr/>
        </p:nvSpPr>
        <p:spPr>
          <a:xfrm>
            <a:off x="1056382" y="4185642"/>
            <a:ext cx="170497" cy="3661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83"/>
              </a:lnSpc>
              <a:buNone/>
            </a:pPr>
            <a:r>
              <a:rPr lang="en-US" sz="2306" b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2</a:t>
            </a:r>
            <a:endParaRPr lang="en-US" sz="2306"/>
          </a:p>
        </p:txBody>
      </p:sp>
      <p:sp>
        <p:nvSpPr>
          <p:cNvPr id="15" name="Text 11"/>
          <p:cNvSpPr/>
          <p:nvPr/>
        </p:nvSpPr>
        <p:spPr>
          <a:xfrm>
            <a:off x="2215515" y="4191714"/>
            <a:ext cx="2440662" cy="305038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l">
              <a:lnSpc>
                <a:spcPts val="2402"/>
              </a:lnSpc>
              <a:buNone/>
            </a:pPr>
            <a:r>
              <a:rPr lang="en-US" sz="2400" b="1">
                <a:solidFill>
                  <a:srgbClr val="272525"/>
                </a:solidFill>
                <a:latin typeface="Arial"/>
                <a:ea typeface="p22-mackinac-pro" pitchFamily="34" charset="-122"/>
                <a:cs typeface="p22-mackinac-pro" pitchFamily="34" charset="-120"/>
              </a:rPr>
              <a:t>Integrating APIs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2215515" y="4613791"/>
            <a:ext cx="7908250" cy="93726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ts val="2460"/>
              </a:lnSpc>
              <a:buNone/>
            </a:pPr>
            <a:r>
              <a:rPr lang="en-US" sz="1600">
                <a:solidFill>
                  <a:srgbClr val="272525"/>
                </a:solidFill>
                <a:latin typeface="Arial"/>
                <a:ea typeface="Eudoxus Sans" pitchFamily="34" charset="-122"/>
                <a:cs typeface="Eudoxus Sans" pitchFamily="34" charset="-120"/>
              </a:rPr>
              <a:t>Integrating the stock market data APIs with my React.js application was a complex task, requiring careful coordination between the front-end and back-end components.</a:t>
            </a:r>
            <a:endParaRPr lang="en-US" sz="1600">
              <a:latin typeface="Arial"/>
              <a:cs typeface="Arial"/>
            </a:endParaRPr>
          </a:p>
        </p:txBody>
      </p:sp>
      <p:sp>
        <p:nvSpPr>
          <p:cNvPr id="17" name="Shape 13"/>
          <p:cNvSpPr/>
          <p:nvPr/>
        </p:nvSpPr>
        <p:spPr>
          <a:xfrm>
            <a:off x="1361301" y="6293941"/>
            <a:ext cx="683300" cy="38933"/>
          </a:xfrm>
          <a:prstGeom prst="roundRect">
            <a:avLst>
              <a:gd name="adj" fmla="val 225688"/>
            </a:avLst>
          </a:prstGeom>
          <a:solidFill>
            <a:srgbClr val="B2D4E5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4"/>
          <p:cNvSpPr/>
          <p:nvPr/>
        </p:nvSpPr>
        <p:spPr>
          <a:xfrm>
            <a:off x="922080" y="6093857"/>
            <a:ext cx="439222" cy="439222"/>
          </a:xfrm>
          <a:prstGeom prst="roundRect">
            <a:avLst>
              <a:gd name="adj" fmla="val 20005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15"/>
          <p:cNvSpPr/>
          <p:nvPr/>
        </p:nvSpPr>
        <p:spPr>
          <a:xfrm>
            <a:off x="1054001" y="6130409"/>
            <a:ext cx="175379" cy="3661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83"/>
              </a:lnSpc>
              <a:buNone/>
            </a:pPr>
            <a:r>
              <a:rPr lang="en-US" sz="2306" b="1">
                <a:solidFill>
                  <a:srgbClr val="272525"/>
                </a:solidFill>
                <a:latin typeface="p22-mackinac-pro" pitchFamily="34" charset="0"/>
                <a:ea typeface="p22-mackinac-pro" pitchFamily="34" charset="-122"/>
                <a:cs typeface="p22-mackinac-pro" pitchFamily="34" charset="-120"/>
              </a:rPr>
              <a:t>3</a:t>
            </a:r>
            <a:endParaRPr lang="en-US" sz="2306"/>
          </a:p>
        </p:txBody>
      </p:sp>
      <p:sp>
        <p:nvSpPr>
          <p:cNvPr id="20" name="Text 16"/>
          <p:cNvSpPr/>
          <p:nvPr/>
        </p:nvSpPr>
        <p:spPr>
          <a:xfrm>
            <a:off x="2215515" y="6136481"/>
            <a:ext cx="2964656" cy="305038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marL="0" indent="0" algn="l">
              <a:lnSpc>
                <a:spcPts val="2402"/>
              </a:lnSpc>
              <a:buNone/>
            </a:pPr>
            <a:r>
              <a:rPr lang="en-US" sz="2400" b="1">
                <a:solidFill>
                  <a:srgbClr val="272525"/>
                </a:solidFill>
                <a:latin typeface="Arial"/>
                <a:ea typeface="p22-mackinac-pro" pitchFamily="34" charset="-122"/>
                <a:cs typeface="p22-mackinac-pro" pitchFamily="34" charset="-120"/>
              </a:rPr>
              <a:t>Optimization Challenges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21" name="Text 17"/>
          <p:cNvSpPr/>
          <p:nvPr/>
        </p:nvSpPr>
        <p:spPr>
          <a:xfrm>
            <a:off x="2215515" y="6558558"/>
            <a:ext cx="7908250" cy="6248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l">
              <a:lnSpc>
                <a:spcPts val="2460"/>
              </a:lnSpc>
              <a:buNone/>
            </a:pPr>
            <a:r>
              <a:rPr lang="en-US" sz="1600">
                <a:solidFill>
                  <a:srgbClr val="272525"/>
                </a:solidFill>
                <a:latin typeface="Arial"/>
                <a:ea typeface="Eudoxus Sans"/>
                <a:cs typeface="Eudoxus Sans" pitchFamily="34" charset="-120"/>
              </a:rPr>
              <a:t>Ensuring optimal performance and responsiveness of the web application was an ongoing challenge, especially when handling large amounts of real-time stock data.</a:t>
            </a:r>
            <a:endParaRPr lang="en-US" sz="1600">
              <a:latin typeface="Arial"/>
              <a:ea typeface="Eudoxus Sans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1241581" y="1412827"/>
            <a:ext cx="13386103" cy="130025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b="1">
                <a:solidFill>
                  <a:srgbClr val="000000"/>
                </a:solidFill>
                <a:latin typeface="Arial"/>
                <a:ea typeface="p22-mackinac-pro"/>
                <a:cs typeface="p22-mackinac-pro" pitchFamily="34" charset="-120"/>
              </a:rPr>
              <a:t>Future Enhancements and Improvements</a:t>
            </a:r>
            <a:endParaRPr lang="en-US" sz="4800">
              <a:latin typeface="Arial"/>
              <a:ea typeface="p22-mackinac-pro"/>
              <a:cs typeface="Arial"/>
            </a:endParaRPr>
          </a:p>
        </p:txBody>
      </p:sp>
      <p:sp>
        <p:nvSpPr>
          <p:cNvPr id="5" name="Text 2"/>
          <p:cNvSpPr/>
          <p:nvPr/>
        </p:nvSpPr>
        <p:spPr>
          <a:xfrm>
            <a:off x="2037993" y="2929295"/>
            <a:ext cx="2232065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50" b="1">
                <a:solidFill>
                  <a:srgbClr val="000000"/>
                </a:solidFill>
                <a:latin typeface="Arial"/>
                <a:ea typeface="p22-mackinac-pro" pitchFamily="34" charset="-122"/>
                <a:cs typeface="p22-mackinac-pro" pitchFamily="34" charset="-120"/>
              </a:rPr>
              <a:t>Expand Data Sources</a:t>
            </a:r>
            <a:endParaRPr lang="en-US" sz="2150">
              <a:latin typeface="Arial"/>
              <a:cs typeface="Calibri" panose="020F0502020204030204"/>
            </a:endParaRPr>
          </a:p>
        </p:txBody>
      </p:sp>
      <p:sp>
        <p:nvSpPr>
          <p:cNvPr id="6" name="Text 3"/>
          <p:cNvSpPr/>
          <p:nvPr/>
        </p:nvSpPr>
        <p:spPr>
          <a:xfrm>
            <a:off x="2037993" y="3845838"/>
            <a:ext cx="2232065" cy="28432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Integrate additional data sources, such as real-time market news and social media sentiment, to further enhance the pattern recognition capabilities.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7" name="Text 4"/>
          <p:cNvSpPr/>
          <p:nvPr/>
        </p:nvSpPr>
        <p:spPr>
          <a:xfrm>
            <a:off x="4819650" y="2929295"/>
            <a:ext cx="2232065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50" b="1">
                <a:solidFill>
                  <a:srgbClr val="000000"/>
                </a:solidFill>
                <a:latin typeface="Arial"/>
                <a:ea typeface="p22-mackinac-pro" pitchFamily="34" charset="-122"/>
                <a:cs typeface="Arial"/>
              </a:rPr>
              <a:t>Advanced Analytics</a:t>
            </a:r>
            <a:endParaRPr lang="en-US" sz="2150">
              <a:latin typeface="Arial"/>
              <a:cs typeface="Arial"/>
            </a:endParaRPr>
          </a:p>
        </p:txBody>
      </p:sp>
      <p:sp>
        <p:nvSpPr>
          <p:cNvPr id="8" name="Text 5"/>
          <p:cNvSpPr/>
          <p:nvPr/>
        </p:nvSpPr>
        <p:spPr>
          <a:xfrm>
            <a:off x="4819650" y="3845838"/>
            <a:ext cx="2232065" cy="319861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>
                <a:solidFill>
                  <a:srgbClr val="272525"/>
                </a:solidFill>
                <a:latin typeface="Arial"/>
                <a:ea typeface="Eudoxus Sans"/>
                <a:cs typeface="Arial"/>
              </a:rPr>
              <a:t>Implement more sophisticated machine learning algorithms to identify complex market trends and provide more accurate predictions.</a:t>
            </a:r>
            <a:endParaRPr lang="en-US">
              <a:latin typeface="Arial"/>
              <a:ea typeface="Eudoxus Sans"/>
              <a:cs typeface="Arial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01307" y="2929295"/>
            <a:ext cx="2232065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>
                <a:solidFill>
                  <a:srgbClr val="000000"/>
                </a:solidFill>
                <a:latin typeface="Arial"/>
                <a:ea typeface="p22-mackinac-pro" pitchFamily="34" charset="-122"/>
                <a:cs typeface="Arial"/>
              </a:rPr>
              <a:t>Personalized Dashboards</a:t>
            </a:r>
            <a:endParaRPr lang="en-US" sz="2187">
              <a:latin typeface="Arial"/>
              <a:cs typeface="Arial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601307" y="3845838"/>
            <a:ext cx="2232065" cy="284321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Allow users to customize their dashboards, setting preferences for the types of patterns they want to monitor and the way data is presented.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382964" y="2929295"/>
            <a:ext cx="2232065" cy="694373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187" b="1">
                <a:solidFill>
                  <a:srgbClr val="000000"/>
                </a:solidFill>
                <a:latin typeface="Arial"/>
                <a:ea typeface="p22-mackinac-pro" pitchFamily="34" charset="-122"/>
                <a:cs typeface="Arial"/>
              </a:rPr>
              <a:t>Mobile Accessibility</a:t>
            </a:r>
            <a:endParaRPr lang="en-US" sz="2187">
              <a:latin typeface="Arial"/>
              <a:cs typeface="Arial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382964" y="3845838"/>
            <a:ext cx="2232065" cy="2487811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>
                <a:solidFill>
                  <a:srgbClr val="272525"/>
                </a:solidFill>
                <a:latin typeface="Arial"/>
                <a:ea typeface="Eudoxus Sans" pitchFamily="34" charset="-122"/>
                <a:cs typeface="Arial"/>
              </a:rPr>
              <a:t>Develop a mobile-friendly version of the application, enabling users to access the pattern recognition tools on-the-go.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</Words>
  <Application>Microsoft Office PowerPoint</Application>
  <PresentationFormat>Custom</PresentationFormat>
  <Paragraphs>79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Eudoxus Sans</vt:lpstr>
      <vt:lpstr>p22-mackinac-pro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Seth LeungWoo-Gabriel</cp:lastModifiedBy>
  <cp:revision>1</cp:revision>
  <dcterms:created xsi:type="dcterms:W3CDTF">2024-04-06T04:58:02Z</dcterms:created>
  <dcterms:modified xsi:type="dcterms:W3CDTF">2024-04-30T02:49:59Z</dcterms:modified>
</cp:coreProperties>
</file>